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Slab"/>
      <p:regular r:id="rId17"/>
    </p:embeddedFont>
    <p:embeddedFont>
      <p:font typeface="Roboto Slab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5-1.png>
</file>

<file path=ppt/media/image-5-2.png>
</file>

<file path=ppt/media/image-6-1.png>
</file>

<file path=ppt/media/image-8-1.png>
</file>

<file path=ppt/media/image-8-2.png>
</file>

<file path=ppt/media/image-8-3.svg>
</file>

<file path=ppt/media/image-8-4.png>
</file>

<file path=ppt/media/image-8-5.png>
</file>

<file path=ppt/media/image-8-6.svg>
</file>

<file path=ppt/media/image-8-7.png>
</file>

<file path=ppt/media/image-8-8.png>
</file>

<file path=ppt/media/image-8-9.sv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png"/><Relationship Id="rId9" Type="http://schemas.openxmlformats.org/officeDocument/2006/relationships/image" Target="../media/image-8-9.svg"/><Relationship Id="rId10" Type="http://schemas.openxmlformats.org/officeDocument/2006/relationships/slideLayout" Target="../slideLayouts/slideLayout9.xml"/><Relationship Id="rId11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6768465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Recommendations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4764" y="1798082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Boost Subscriptions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924764" y="2236113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exclusive benefits to convert high-frequency buyers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24764" y="3013829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Loyalty Programs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924764" y="3451860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Reward repeat buyers to move them into "Loyal" segment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24764" y="4229576"/>
            <a:ext cx="2799278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Review Discount Policy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924764" y="4667607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 sales boosts with margin control on discount-dependent products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24764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Product Positioning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924764" y="5883354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 top-rated and best-selling items in marketing campaigns</a:t>
            </a:r>
            <a:endParaRPr lang="en-US" sz="15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24764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Targeted Marketing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924764" y="7099102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high-revenue age groups and express-shipping users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1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761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3879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36983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Transactions analyzed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84761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3879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35893" y="436983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Features per transaction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84761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37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3879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7995" y="436983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 review ratings only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987885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13" name="Text 11"/>
          <p:cNvSpPr/>
          <p:nvPr/>
        </p:nvSpPr>
        <p:spPr>
          <a:xfrm>
            <a:off x="1020604" y="5214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0604" y="570511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Age, gender, location, subscription status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5216962" y="4987885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16" name="Text 14"/>
          <p:cNvSpPr/>
          <p:nvPr/>
        </p:nvSpPr>
        <p:spPr>
          <a:xfrm>
            <a:off x="5443776" y="5214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Purchase Details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5443776" y="570511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Item, category, amount, season, size, color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9640133" y="4987885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19" name="Text 17"/>
          <p:cNvSpPr/>
          <p:nvPr/>
        </p:nvSpPr>
        <p:spPr>
          <a:xfrm>
            <a:off x="9866948" y="5214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Shopping Behavior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66948" y="570511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Discounts, promos, frequency, ratings, shipping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67029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40593"/>
            <a:ext cx="4196358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014901"/>
            <a:ext cx="3641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Imported dataset using pandas, checked structure with df.info() and summary statistics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962" y="2863215"/>
            <a:ext cx="4196358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16962" y="3014901"/>
            <a:ext cx="30777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16962" y="35053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Imputed Review Rating nulls using median rating per product category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2863215"/>
            <a:ext cx="4196358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40133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40133" y="35053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Created age_group bins and purchase_frequency_days columns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23165"/>
            <a:ext cx="6407944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Consistency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Standardized columns to snake case, dropped redundant promo_code_used field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8548" y="5323165"/>
            <a:ext cx="6407944" cy="3048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Connected to PostgreSQL and loaded cleaned data for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1021" y="433030"/>
            <a:ext cx="3936563" cy="491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Insights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51021" y="1318498"/>
            <a:ext cx="1968222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by Gender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51021" y="1721882"/>
            <a:ext cx="6572131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Male customers generate slightly higher total revenue compared to female customers</a:t>
            </a:r>
            <a:endParaRPr lang="en-US" sz="1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021" y="2150864"/>
            <a:ext cx="6572131" cy="657213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14868" y="1318498"/>
            <a:ext cx="2073116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by Age Group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4868" y="1721882"/>
            <a:ext cx="6572131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Middle-aged customers (35-54) contribute the highest revenue share</a:t>
            </a:r>
            <a:endParaRPr lang="en-US" sz="12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868" y="2150864"/>
            <a:ext cx="6572131" cy="65721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52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588538" y="3381970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2428" y="1964293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96026" y="5650111"/>
            <a:ext cx="29750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Higher Average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140529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Subscribers spend more per transaction than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251633" y="3381970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4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2.3x</a:t>
            </a:r>
            <a:endParaRPr lang="en-US" sz="44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523" y="1964293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229130" y="56501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Multiplier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456884" y="6140529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revenue from subscribers significantly outpaces non-subscribers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71214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with 5+ purchases show higher subscription rates, indicating loyalty correlation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31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Discount &amp; Shipping Patterns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90825"/>
            <a:ext cx="3664744" cy="2448044"/>
          </a:xfrm>
          <a:prstGeom prst="roundRect">
            <a:avLst>
              <a:gd name="adj" fmla="val 1390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3048119"/>
            <a:ext cx="31501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51084" y="3892868"/>
            <a:ext cx="31501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Many customers using discounts still spend above average purchase amount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790825"/>
            <a:ext cx="3664863" cy="2448044"/>
          </a:xfrm>
          <a:prstGeom prst="roundRect">
            <a:avLst>
              <a:gd name="adj" fmla="val 1390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2642" y="3048119"/>
            <a:ext cx="315027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42642" y="3892868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 5 products show 70-85% of purchases made with discounts applied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5683"/>
            <a:ext cx="7556421" cy="1730812"/>
          </a:xfrm>
          <a:prstGeom prst="roundRect">
            <a:avLst>
              <a:gd name="adj" fmla="val 1966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51084" y="5722977"/>
            <a:ext cx="36340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51084" y="6213396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Express shipping users spend 15% more on average than standard shipping customers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45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Top-Rated Products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37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Blouse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414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average rating: 4.8 stars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40737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Dress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456414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Consistently rated 4.7 stars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40737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Sweater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456414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 favorite: 4.7 stars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1821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Top-rated products show strong customer satisfaction and repeat purchase potential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5959"/>
            <a:ext cx="64427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3118366"/>
            <a:ext cx="2152055" cy="80795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94892" y="3449955"/>
            <a:ext cx="318968" cy="3189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57217" y="3345180"/>
            <a:ext cx="7308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Shape 2"/>
          <p:cNvSpPr/>
          <p:nvPr/>
        </p:nvSpPr>
        <p:spPr>
          <a:xfrm>
            <a:off x="5187077" y="3939421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585F6B"/>
          </a:solidFill>
          <a:ln/>
        </p:spPr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982998"/>
            <a:ext cx="4304109" cy="807958"/>
          </a:xfrm>
          <a:prstGeom prst="rect">
            <a:avLst/>
          </a:prstGeom>
        </p:spPr>
      </p:pic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94892" y="4227433"/>
            <a:ext cx="318968" cy="31896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433304" y="4209812"/>
            <a:ext cx="13501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0" name="Shape 4"/>
          <p:cNvSpPr/>
          <p:nvPr/>
        </p:nvSpPr>
        <p:spPr>
          <a:xfrm>
            <a:off x="6263164" y="4804053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585F6B"/>
          </a:solidFill>
          <a:ln/>
        </p:spPr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294" y="4847630"/>
            <a:ext cx="6456164" cy="807958"/>
          </a:xfrm>
          <a:prstGeom prst="rect">
            <a:avLst/>
          </a:prstGeom>
        </p:spPr>
      </p:pic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94773" y="5092065"/>
            <a:ext cx="318968" cy="318968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7509272" y="5074444"/>
            <a:ext cx="6191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New</a:t>
            </a:r>
            <a:endParaRPr lang="en-US" sz="2200" dirty="0"/>
          </a:p>
        </p:txBody>
      </p:sp>
      <p:sp>
        <p:nvSpPr>
          <p:cNvPr id="14" name="Text 6"/>
          <p:cNvSpPr/>
          <p:nvPr/>
        </p:nvSpPr>
        <p:spPr>
          <a:xfrm>
            <a:off x="793790" y="59107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classified by purchase history: New (1-2 purchases), Returning (3-5), Loyal (6+)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58409"/>
            <a:ext cx="58913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Interactive Dashboard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073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26852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Visual Insights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17563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Power BI dashboard presenting key metrics and trends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9921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40700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Analysis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5604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Dynamic filtering by category, demographics, and purchase behavior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398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817751"/>
            <a:ext cx="30851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Actionable Intelligence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30816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Clear visualization of revenue drivers and customer segments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2025-12-11T14:43:11Z</dcterms:created>
  <dcterms:modified xsi:type="dcterms:W3CDTF">2025-12-11T14:43:11Z</dcterms:modified>
</cp:coreProperties>
</file>